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87" r:id="rId2"/>
    <p:sldId id="271" r:id="rId3"/>
    <p:sldId id="276" r:id="rId4"/>
    <p:sldId id="295" r:id="rId5"/>
    <p:sldId id="282" r:id="rId6"/>
    <p:sldId id="277" r:id="rId7"/>
    <p:sldId id="268" r:id="rId8"/>
    <p:sldId id="290" r:id="rId9"/>
    <p:sldId id="292" r:id="rId10"/>
    <p:sldId id="288" r:id="rId11"/>
    <p:sldId id="293" r:id="rId12"/>
    <p:sldId id="285" r:id="rId13"/>
  </p:sldIdLst>
  <p:sldSz cx="9144000" cy="6858000" type="screen4x3"/>
  <p:notesSz cx="6858000" cy="9144000"/>
  <p:embeddedFontLst>
    <p:embeddedFont>
      <p:font typeface="맑은 고딕" pitchFamily="50" charset="-127"/>
      <p:regular r:id="rId15"/>
      <p:bold r:id="rId16"/>
    </p:embeddedFont>
    <p:embeddedFont>
      <p:font typeface="HY견고딕" pitchFamily="18" charset="-127"/>
      <p:regular r:id="rId17"/>
    </p:embeddedFont>
    <p:embeddedFont>
      <p:font typeface="(한)문화방송" charset="-127"/>
      <p:regular r:id="rId18"/>
    </p:embeddedFont>
    <p:embeddedFont>
      <p:font typeface="휴먼둥근헤드라인" pitchFamily="18" charset="-127"/>
      <p:regular r:id="rId19"/>
    </p:embeddedFont>
    <p:embeddedFont>
      <p:font typeface="산돌고딕 M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062"/>
    <a:srgbClr val="0082F1"/>
    <a:srgbClr val="4D4D4D"/>
    <a:srgbClr val="996633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0" autoAdjust="0"/>
    <p:restoredTop sz="86027" autoAdjust="0"/>
  </p:normalViewPr>
  <p:slideViewPr>
    <p:cSldViewPr>
      <p:cViewPr varScale="1">
        <p:scale>
          <a:sx n="88" d="100"/>
          <a:sy n="88" d="100"/>
        </p:scale>
        <p:origin x="-64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7F22-5359-4034-BE89-1B945827F011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F27C9-353A-4258-90C0-4860A1D045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0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982CD-FDC7-4247-90E3-61B0D00AB12F}" type="datetimeFigureOut">
              <a:rPr lang="ko-KR" altLang="en-US" smtClean="0"/>
              <a:pPr/>
              <a:t>2013-06-22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7.xml"/><Relationship Id="rId3" Type="http://schemas.openxmlformats.org/officeDocument/2006/relationships/audio" Target="file:///D:\&#51020;&#50501;\BGM\04-KARINKA.mp3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audio" Target="file:///D:\&#51020;&#50501;\BGM\03-BRADINSKY.mp3" TargetMode="External"/><Relationship Id="rId1" Type="http://schemas.openxmlformats.org/officeDocument/2006/relationships/audio" Target="file:///D:\&#51020;&#50501;\BGM\02-LOGINSKA.mp3" TargetMode="Externa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audio" Target="file:///D:\&#51020;&#50501;\BGM\05-TROIKA.mp3" TargetMode="Externa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005263" y="2744118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144000" y="30505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60588" y="2493293"/>
            <a:ext cx="0" cy="24479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716463" y="2277393"/>
            <a:ext cx="0" cy="14398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787900" y="1340768"/>
            <a:ext cx="0" cy="208915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6948488" y="1845593"/>
            <a:ext cx="0" cy="15843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79388" y="3077493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1835150" y="2780631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4005263" y="28346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331913" y="2853656"/>
            <a:ext cx="65532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27744" y="2093947"/>
            <a:ext cx="4887462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『 </a:t>
            </a:r>
            <a:r>
              <a:rPr lang="ko-KR" altLang="en-US" sz="2800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창공설</a:t>
            </a:r>
            <a:r>
              <a:rPr lang="ko-KR" altLang="en-US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ko-KR" altLang="en-US" sz="2800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팀프로젝트</a:t>
            </a:r>
            <a:r>
              <a:rPr lang="en-US" altLang="ko-KR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 Ⅱ 』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테트리스</a:t>
            </a:r>
            <a:r>
              <a:rPr kumimoji="0" lang="en-US" altLang="ko-KR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DX</a:t>
            </a:r>
            <a:endParaRPr kumimoji="0" lang="ko-KR" altLang="en-US" sz="28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8926" y="5000636"/>
            <a:ext cx="3203848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궁서" pitchFamily="18" charset="-127"/>
                <a:ea typeface="궁서" pitchFamily="18" charset="-127"/>
              </a:rPr>
              <a:t>건국대학교 컴퓨터공학과</a:t>
            </a:r>
            <a:endParaRPr kumimoji="0" lang="en-US" altLang="ko-KR" sz="16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궁서" pitchFamily="18" charset="-127"/>
              <a:ea typeface="궁서" pitchFamily="18" charset="-127"/>
            </a:endParaRPr>
          </a:p>
          <a:p>
            <a:pPr algn="ctr">
              <a:defRPr/>
            </a:pPr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5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팀</a:t>
            </a:r>
            <a:endParaRPr kumimoji="0" lang="en-US" altLang="ko-KR" sz="16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궁서" pitchFamily="18" charset="-127"/>
              <a:ea typeface="궁서" pitchFamily="18" charset="-127"/>
            </a:endParaRPr>
          </a:p>
          <a:p>
            <a:pPr algn="ctr"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김제헌</a:t>
            </a:r>
            <a:r>
              <a:rPr kumimoji="0" lang="en-US" altLang="ko-KR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(201311269)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defRPr/>
            </a:pPr>
            <a:r>
              <a:rPr kumimoji="0" lang="ko-KR" altLang="en-US" sz="1400" strike="sngStrike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이규선</a:t>
            </a:r>
            <a:r>
              <a:rPr kumimoji="0" lang="en-US" altLang="ko-KR" sz="1400" strike="sngStrike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(201311295)</a:t>
            </a:r>
          </a:p>
          <a:p>
            <a:pPr algn="ctr">
              <a:defRPr/>
            </a:pPr>
            <a:r>
              <a:rPr lang="ko-KR" altLang="en-US" sz="1400" strike="sngStrike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굴림" pitchFamily="50" charset="-127"/>
                <a:ea typeface="굴림" pitchFamily="50" charset="-127"/>
              </a:rPr>
              <a:t>이원오</a:t>
            </a:r>
            <a:r>
              <a:rPr lang="en-US" altLang="ko-KR" sz="1400" strike="sngStrike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굴림" pitchFamily="50" charset="-127"/>
                <a:ea typeface="굴림" pitchFamily="50" charset="-127"/>
              </a:rPr>
              <a:t>(201311305)</a:t>
            </a:r>
          </a:p>
          <a:p>
            <a:pPr algn="ctr"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이지윤</a:t>
            </a:r>
            <a:r>
              <a:rPr kumimoji="0" lang="en-US" altLang="ko-KR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(201311299)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246" y="6666264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>
          <a:xfrm>
            <a:off x="1460404" y="2372714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구현상의 특징</a:t>
            </a:r>
          </a:p>
        </p:txBody>
      </p:sp>
      <p:sp>
        <p:nvSpPr>
          <p:cNvPr id="28" name="타원 27"/>
          <p:cNvSpPr/>
          <p:nvPr/>
        </p:nvSpPr>
        <p:spPr>
          <a:xfrm>
            <a:off x="2983285" y="2422381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게임랭킹</a:t>
            </a:r>
          </a:p>
        </p:txBody>
      </p:sp>
      <p:sp>
        <p:nvSpPr>
          <p:cNvPr id="31" name="타원 30"/>
          <p:cNvSpPr/>
          <p:nvPr/>
        </p:nvSpPr>
        <p:spPr>
          <a:xfrm>
            <a:off x="4635615" y="2385945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98258" y="2673458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BGM 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및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BGM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선택 옵션</a:t>
            </a:r>
          </a:p>
        </p:txBody>
      </p:sp>
      <p:sp>
        <p:nvSpPr>
          <p:cNvPr id="37" name="타원 36"/>
          <p:cNvSpPr/>
          <p:nvPr/>
        </p:nvSpPr>
        <p:spPr>
          <a:xfrm>
            <a:off x="6319844" y="2385944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36832" y="2688902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1200" b="1" dirty="0"/>
              <a:t>짧고 강렬한 </a:t>
            </a:r>
            <a:r>
              <a:rPr lang="ko-KR" altLang="en-US" sz="1200" b="1" dirty="0" smtClean="0"/>
              <a:t>멋진</a:t>
            </a:r>
            <a:endParaRPr lang="en-US" altLang="ko-KR" sz="1200" b="1" dirty="0" smtClean="0"/>
          </a:p>
          <a:p>
            <a:pPr algn="ctr">
              <a:defRPr/>
            </a:pPr>
            <a:r>
              <a:rPr lang="ko-KR" altLang="en-US" sz="1200" b="1" dirty="0" smtClean="0"/>
              <a:t>게임 </a:t>
            </a:r>
            <a:r>
              <a:rPr lang="ko-KR" altLang="en-US" sz="1200" b="1" dirty="0"/>
              <a:t>홍보 동영상</a:t>
            </a:r>
            <a:endParaRPr lang="en-US" altLang="ko-KR" sz="1200" b="1" dirty="0"/>
          </a:p>
        </p:txBody>
      </p:sp>
      <p:sp>
        <p:nvSpPr>
          <p:cNvPr id="21" name="타원 20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50936" y="1655088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다른팀과의</a:t>
            </a:r>
            <a:r>
              <a:rPr lang="ko-KR" altLang="en-US" sz="1600" dirty="0" smtClean="0"/>
              <a:t> 차별성</a:t>
            </a:r>
            <a:endParaRPr lang="en-US" altLang="ko-KR" sz="16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398645" y="3489963"/>
            <a:ext cx="6328524" cy="2027269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팀원중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명이 한다고 하다가 후반에 포기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전화 시 연락두절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전체코드 </a:t>
            </a:r>
            <a:r>
              <a:rPr lang="ko-KR" altLang="en-US" sz="1400" dirty="0" err="1">
                <a:solidFill>
                  <a:schemeClr val="tx1"/>
                </a:solidFill>
              </a:rPr>
              <a:t>줄수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1506</a:t>
            </a:r>
            <a:r>
              <a:rPr lang="ko-KR" altLang="en-US" sz="1400" dirty="0">
                <a:solidFill>
                  <a:schemeClr val="tx1"/>
                </a:solidFill>
              </a:rPr>
              <a:t>줄의 </a:t>
            </a:r>
            <a:r>
              <a:rPr lang="en-US" altLang="ko-KR" sz="1400" dirty="0">
                <a:solidFill>
                  <a:schemeClr val="tx1"/>
                </a:solidFill>
              </a:rPr>
              <a:t>95%</a:t>
            </a:r>
            <a:r>
              <a:rPr lang="ko-KR" altLang="en-US" sz="1400" dirty="0">
                <a:solidFill>
                  <a:schemeClr val="tx1"/>
                </a:solidFill>
              </a:rPr>
              <a:t>이상을 </a:t>
            </a:r>
            <a:r>
              <a:rPr lang="ko-KR" altLang="en-US" sz="1400" dirty="0" err="1">
                <a:solidFill>
                  <a:schemeClr val="tx1"/>
                </a:solidFill>
              </a:rPr>
              <a:t>한명이</a:t>
            </a:r>
            <a:r>
              <a:rPr lang="ko-KR" altLang="en-US" sz="1400" dirty="0">
                <a:solidFill>
                  <a:schemeClr val="tx1"/>
                </a:solidFill>
              </a:rPr>
              <a:t> 담당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그외</a:t>
            </a:r>
            <a:r>
              <a:rPr lang="ko-KR" altLang="en-US" sz="1400" dirty="0">
                <a:solidFill>
                  <a:schemeClr val="tx1"/>
                </a:solidFill>
              </a:rPr>
              <a:t> 기타 잡다했던 초기 게임제안서 작업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중간마다 단계적인 </a:t>
            </a:r>
            <a:r>
              <a:rPr lang="ko-KR" altLang="en-US" sz="1400" dirty="0" err="1">
                <a:solidFill>
                  <a:schemeClr val="tx1"/>
                </a:solidFill>
              </a:rPr>
              <a:t>미션주고</a:t>
            </a:r>
            <a:r>
              <a:rPr lang="ko-KR" altLang="en-US" sz="1400" dirty="0">
                <a:solidFill>
                  <a:schemeClr val="tx1"/>
                </a:solidFill>
              </a:rPr>
              <a:t> 진행사항 체크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랭킹조합 및 일부 수정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게임 설명서 작성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게임홍보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동영상 제작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최종발표 준비 등등 역시 </a:t>
            </a:r>
            <a:r>
              <a:rPr lang="ko-KR" altLang="en-US" sz="1400" dirty="0" err="1">
                <a:solidFill>
                  <a:schemeClr val="tx1"/>
                </a:solidFill>
              </a:rPr>
              <a:t>한명이</a:t>
            </a:r>
            <a:r>
              <a:rPr lang="ko-KR" altLang="en-US" sz="1400" dirty="0">
                <a:solidFill>
                  <a:schemeClr val="tx1"/>
                </a:solidFill>
              </a:rPr>
              <a:t> 담당</a:t>
            </a:r>
            <a:r>
              <a:rPr lang="en-US" altLang="ko-KR" sz="1400" dirty="0">
                <a:solidFill>
                  <a:schemeClr val="tx1"/>
                </a:solidFill>
              </a:rPr>
              <a:t>. =&gt; </a:t>
            </a:r>
            <a:r>
              <a:rPr lang="ko-KR" altLang="en-US" sz="1400" dirty="0">
                <a:solidFill>
                  <a:schemeClr val="tx1"/>
                </a:solidFill>
              </a:rPr>
              <a:t>시간부족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부실한 </a:t>
            </a:r>
            <a:r>
              <a:rPr lang="en-US" altLang="ko-KR" sz="1400" dirty="0" err="1">
                <a:solidFill>
                  <a:schemeClr val="tx1"/>
                </a:solidFill>
              </a:rPr>
              <a:t>ppt</a:t>
            </a:r>
            <a:r>
              <a:rPr lang="en-US" altLang="ko-KR" sz="1400" dirty="0">
                <a:solidFill>
                  <a:schemeClr val="tx1"/>
                </a:solidFill>
              </a:rPr>
              <a:t>…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가장 많은 도움을 </a:t>
            </a:r>
            <a:r>
              <a:rPr lang="ko-KR" altLang="en-US" sz="1400" dirty="0" err="1">
                <a:solidFill>
                  <a:schemeClr val="tx1"/>
                </a:solidFill>
              </a:rPr>
              <a:t>준자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조교</a:t>
            </a:r>
            <a:r>
              <a:rPr lang="en-US" altLang="ko-KR" sz="1400" dirty="0">
                <a:solidFill>
                  <a:schemeClr val="tx1"/>
                </a:solidFill>
              </a:rPr>
              <a:t>.    -&gt; </a:t>
            </a:r>
            <a:r>
              <a:rPr lang="ko-KR" altLang="en-US" sz="1400" dirty="0">
                <a:solidFill>
                  <a:schemeClr val="tx1"/>
                </a:solidFill>
              </a:rPr>
              <a:t>감사합니다</a:t>
            </a:r>
            <a:r>
              <a:rPr lang="en-US" altLang="ko-KR" sz="1400" dirty="0">
                <a:solidFill>
                  <a:schemeClr val="tx1"/>
                </a:solidFill>
              </a:rPr>
              <a:t>.(</a:t>
            </a:r>
            <a:r>
              <a:rPr lang="ko-KR" altLang="en-US" sz="1400" dirty="0">
                <a:solidFill>
                  <a:schemeClr val="tx1"/>
                </a:solidFill>
              </a:rPr>
              <a:t>음악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쓰래드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8645" y="2725339"/>
            <a:ext cx="1370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다양하고 풍부한 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아이탬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!!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732835" y="590712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3174" y="2132856"/>
            <a:ext cx="3744416" cy="3384376"/>
          </a:xfrm>
          <a:prstGeom prst="roundRect">
            <a:avLst>
              <a:gd name="adj" fmla="val 4255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35696" y="1700808"/>
            <a:ext cx="2402389" cy="255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게임 시연</a:t>
            </a:r>
            <a:r>
              <a:rPr kumimoji="0" lang="en-US" altLang="ko-KR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[DEMO]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10661" y="6051798"/>
            <a:ext cx="142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테트리스</a:t>
            </a:r>
            <a:r>
              <a:rPr lang="en-US" altLang="ko-KR" b="1" dirty="0" smtClean="0">
                <a:solidFill>
                  <a:schemeClr val="bg1"/>
                </a:solidFill>
              </a:rPr>
              <a:t>DX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850936" y="1655088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잠시 감상하시죠</a:t>
            </a:r>
            <a:endParaRPr lang="en-US" altLang="ko-KR" sz="1600" dirty="0" smtClean="0"/>
          </a:p>
        </p:txBody>
      </p:sp>
      <p:pic>
        <p:nvPicPr>
          <p:cNvPr id="32" name="그림 31" descr="테트리스-배경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6632" y="2182433"/>
            <a:ext cx="3290735" cy="32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0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005263" y="2744118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144000" y="30505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60588" y="2493293"/>
            <a:ext cx="0" cy="24479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716463" y="2277393"/>
            <a:ext cx="0" cy="14398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787900" y="1340768"/>
            <a:ext cx="0" cy="208915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6948488" y="1845593"/>
            <a:ext cx="0" cy="15843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79388" y="3077493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1835150" y="2780631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4005263" y="28346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331913" y="2853656"/>
            <a:ext cx="65532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55776" y="2093947"/>
            <a:ext cx="397472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08서울남산체 B" pitchFamily="18" charset="-127"/>
                <a:ea typeface="(한)문화방송" pitchFamily="18" charset="-127"/>
              </a:rPr>
              <a:t>감사합니다</a:t>
            </a:r>
            <a:endParaRPr kumimoji="0" lang="ko-KR" altLang="en-US" sz="48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08서울남산체 B" pitchFamily="18" charset="-127"/>
              <a:ea typeface="(한)문화방송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246" y="6666264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4481"/>
            <a:ext cx="1152525" cy="782638"/>
            <a:chOff x="3592" y="1706"/>
            <a:chExt cx="726" cy="493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042273" y="294481"/>
            <a:ext cx="782637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9074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732835" y="590712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7710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GUI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715140" y="5714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OPTION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7609002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BGM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27784" y="2708920"/>
            <a:ext cx="1872208" cy="2016224"/>
          </a:xfrm>
          <a:prstGeom prst="roundRect">
            <a:avLst>
              <a:gd name="adj" fmla="val 4255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962520" y="2708920"/>
            <a:ext cx="1872208" cy="2016224"/>
          </a:xfrm>
          <a:prstGeom prst="roundRect">
            <a:avLst>
              <a:gd name="adj" fmla="val 4255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5140389" y="261144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35696" y="1700808"/>
            <a:ext cx="2402389" cy="255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게임제안 및 시나리오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43108" y="6357958"/>
            <a:ext cx="3583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테트리스를</a:t>
            </a:r>
            <a:r>
              <a:rPr lang="ko-KR" altLang="en-US" sz="1600" dirty="0" smtClean="0">
                <a:solidFill>
                  <a:schemeClr val="bg1"/>
                </a:solidFill>
              </a:rPr>
              <a:t> 만들어 보고 업그레이드</a:t>
            </a:r>
            <a:r>
              <a:rPr lang="en-US" altLang="ko-KR" sz="16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10661" y="6051798"/>
            <a:ext cx="142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테트리스</a:t>
            </a:r>
            <a:r>
              <a:rPr lang="en-US" altLang="ko-KR" b="1" dirty="0" smtClean="0">
                <a:solidFill>
                  <a:schemeClr val="bg1"/>
                </a:solidFill>
              </a:rPr>
              <a:t>DX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850936" y="1655088"/>
            <a:ext cx="1570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테트리스</a:t>
            </a:r>
            <a:r>
              <a:rPr lang="en-US" altLang="ko-KR" sz="1600" dirty="0" smtClean="0"/>
              <a:t>DX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</p:txBody>
      </p:sp>
      <p:pic>
        <p:nvPicPr>
          <p:cNvPr id="26" name="그림 25" descr="테트리스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174" y="2786058"/>
            <a:ext cx="1860480" cy="18573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57356" y="2071678"/>
            <a:ext cx="6424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우리가 알던 </a:t>
            </a:r>
            <a:r>
              <a:rPr lang="ko-KR" altLang="en-US" sz="1200" dirty="0" err="1" smtClean="0"/>
              <a:t>테트리스에</a:t>
            </a:r>
            <a:r>
              <a:rPr lang="ko-KR" altLang="en-US" sz="1200" dirty="0" smtClean="0"/>
              <a:t> 아이템</a:t>
            </a:r>
            <a:r>
              <a:rPr lang="en-US" altLang="ko-KR" sz="1200" dirty="0" smtClean="0"/>
              <a:t>, BGM </a:t>
            </a:r>
            <a:r>
              <a:rPr lang="ko-KR" altLang="en-US" sz="1200" dirty="0" smtClean="0"/>
              <a:t>등을 넣어 새롭게 재탄생 시킨 업그레이드 </a:t>
            </a:r>
            <a:r>
              <a:rPr lang="en-US" altLang="ko-KR" sz="1200" dirty="0" smtClean="0"/>
              <a:t>DX</a:t>
            </a:r>
            <a:r>
              <a:rPr lang="ko-KR" altLang="en-US" sz="1200" dirty="0" smtClean="0"/>
              <a:t>버전</a:t>
            </a:r>
            <a:r>
              <a:rPr lang="en-US" altLang="ko-KR" sz="1200" dirty="0" smtClean="0"/>
              <a:t>!!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30" name="그림 29" descr="테트리스 플레이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9190" y="2714620"/>
            <a:ext cx="1857388" cy="1961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2"/>
      <p:bldP spid="47" grpId="2"/>
      <p:bldP spid="48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6" name="직선 연결선 65"/>
          <p:cNvCxnSpPr>
            <a:endCxn id="29" idx="0"/>
          </p:cNvCxnSpPr>
          <p:nvPr/>
        </p:nvCxnSpPr>
        <p:spPr>
          <a:xfrm>
            <a:off x="2483768" y="3861048"/>
            <a:ext cx="2152812" cy="648072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5400000">
            <a:off x="4375899" y="5037453"/>
            <a:ext cx="504056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5400000">
            <a:off x="3074589" y="3463735"/>
            <a:ext cx="3142337" cy="25077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5"/>
          <p:cNvGrpSpPr/>
          <p:nvPr/>
        </p:nvGrpSpPr>
        <p:grpSpPr>
          <a:xfrm>
            <a:off x="2493097" y="2468469"/>
            <a:ext cx="4176465" cy="1380852"/>
            <a:chOff x="1717099" y="2411760"/>
            <a:chExt cx="3441242" cy="504056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17982" y="2411760"/>
              <a:ext cx="3440359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rot="5400000">
              <a:off x="1465071" y="2663788"/>
              <a:ext cx="504056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rot="5400000">
              <a:off x="4904810" y="2663788"/>
              <a:ext cx="504056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64"/>
          <p:cNvGrpSpPr/>
          <p:nvPr/>
        </p:nvGrpSpPr>
        <p:grpSpPr>
          <a:xfrm>
            <a:off x="6029680" y="2643184"/>
            <a:ext cx="1345318" cy="1067582"/>
            <a:chOff x="4882446" y="6462870"/>
            <a:chExt cx="1116737" cy="989451"/>
          </a:xfrm>
        </p:grpSpPr>
        <p:sp>
          <p:nvSpPr>
            <p:cNvPr id="13" name="타원 12"/>
            <p:cNvSpPr/>
            <p:nvPr/>
          </p:nvSpPr>
          <p:spPr>
            <a:xfrm>
              <a:off x="4911807" y="6462870"/>
              <a:ext cx="989451" cy="9894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8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82446" y="6570842"/>
              <a:ext cx="1116737" cy="82214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[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이규선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]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GUI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디자인</a:t>
              </a:r>
              <a:endPara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및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BGM</a:t>
              </a:r>
              <a:endParaRPr lang="ko-KR" altLang="en-US" sz="16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타원 14"/>
          <p:cNvSpPr/>
          <p:nvPr/>
        </p:nvSpPr>
        <p:spPr>
          <a:xfrm>
            <a:off x="4043580" y="2657177"/>
            <a:ext cx="1176642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959984" y="2643182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04432" y="4509120"/>
            <a:ext cx="2664296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각자 맡은 프로젝트를 진행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35896" y="5145465"/>
            <a:ext cx="2016224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조합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43372" y="2857496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600" b="1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이원오</a:t>
            </a: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]</a:t>
            </a:r>
          </a:p>
          <a:p>
            <a:pPr algn="ctr"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아이템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71670" y="2786058"/>
            <a:ext cx="97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이지윤</a:t>
            </a: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]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점수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및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랭킹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4" name="직선 연결선 73"/>
          <p:cNvCxnSpPr>
            <a:endCxn id="29" idx="0"/>
          </p:cNvCxnSpPr>
          <p:nvPr/>
        </p:nvCxnSpPr>
        <p:spPr>
          <a:xfrm rot="10800000" flipV="1">
            <a:off x="4636580" y="3861046"/>
            <a:ext cx="2037940" cy="648073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273095" y="521058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게임 완성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  <p:sp>
        <p:nvSpPr>
          <p:cNvPr id="86" name="AutoShape 4"/>
          <p:cNvSpPr>
            <a:spLocks noChangeArrowheads="1"/>
          </p:cNvSpPr>
          <p:nvPr/>
        </p:nvSpPr>
        <p:spPr bwMode="auto">
          <a:xfrm rot="16200000" flipV="1">
            <a:off x="5773168" y="5207910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산돌고딕 M" pitchFamily="18" charset="-127"/>
              <a:ea typeface="산돌고딕 M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900960" y="1993962"/>
            <a:ext cx="1080120" cy="0"/>
          </a:xfrm>
          <a:prstGeom prst="line">
            <a:avLst/>
          </a:prstGeom>
          <a:ln w="19050">
            <a:solidFill>
              <a:srgbClr val="0082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547664" y="1807082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테트리스</a:t>
            </a:r>
            <a:r>
              <a:rPr lang="en-US" altLang="ko-KR" sz="16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DX</a:t>
            </a:r>
            <a:endParaRPr lang="ko-KR" altLang="en-US" sz="16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18336" y="1759067"/>
            <a:ext cx="4723952" cy="46979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팀장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설계자 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김제헌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] :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테트리스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설계  및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헥심구현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역할분담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8474" y="1396621"/>
            <a:ext cx="2692486" cy="3624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26629" y="1420513"/>
            <a:ext cx="2642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초기 및 예상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게임 제안서</a:t>
            </a:r>
            <a:endParaRPr lang="en-US" altLang="ko-K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6" name="직선 연결선 65"/>
          <p:cNvCxnSpPr>
            <a:endCxn id="29" idx="0"/>
          </p:cNvCxnSpPr>
          <p:nvPr/>
        </p:nvCxnSpPr>
        <p:spPr>
          <a:xfrm>
            <a:off x="2483768" y="3861048"/>
            <a:ext cx="2152812" cy="648072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5400000">
            <a:off x="4375899" y="5037453"/>
            <a:ext cx="504056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5400000">
            <a:off x="3074589" y="3463735"/>
            <a:ext cx="3142337" cy="25077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5"/>
          <p:cNvGrpSpPr/>
          <p:nvPr/>
        </p:nvGrpSpPr>
        <p:grpSpPr>
          <a:xfrm>
            <a:off x="2493097" y="2468469"/>
            <a:ext cx="4176465" cy="1380852"/>
            <a:chOff x="1717099" y="2411760"/>
            <a:chExt cx="3441242" cy="504056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17982" y="2411760"/>
              <a:ext cx="3440359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rot="5400000">
              <a:off x="1465071" y="2663788"/>
              <a:ext cx="504056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rot="5400000">
              <a:off x="4904810" y="2663788"/>
              <a:ext cx="504056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64"/>
          <p:cNvGrpSpPr/>
          <p:nvPr/>
        </p:nvGrpSpPr>
        <p:grpSpPr>
          <a:xfrm>
            <a:off x="6029680" y="2643184"/>
            <a:ext cx="1345318" cy="1067582"/>
            <a:chOff x="4882446" y="6462870"/>
            <a:chExt cx="1116737" cy="989451"/>
          </a:xfrm>
        </p:grpSpPr>
        <p:sp>
          <p:nvSpPr>
            <p:cNvPr id="13" name="타원 12"/>
            <p:cNvSpPr/>
            <p:nvPr/>
          </p:nvSpPr>
          <p:spPr>
            <a:xfrm>
              <a:off x="4911807" y="6462870"/>
              <a:ext cx="989451" cy="9894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8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82446" y="6570842"/>
              <a:ext cx="1116737" cy="82214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[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이규선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]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GUI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디자인</a:t>
              </a:r>
              <a:endPara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및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BGM</a:t>
              </a:r>
              <a:endParaRPr lang="ko-KR" altLang="en-US" sz="16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타원 14"/>
          <p:cNvSpPr/>
          <p:nvPr/>
        </p:nvSpPr>
        <p:spPr>
          <a:xfrm>
            <a:off x="4043580" y="2657177"/>
            <a:ext cx="1176642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959984" y="2643182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04432" y="4509120"/>
            <a:ext cx="2664296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각자 맡은 프로젝트를 진행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35896" y="5145465"/>
            <a:ext cx="2016224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조합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43372" y="2857496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600" b="1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이원오</a:t>
            </a: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]</a:t>
            </a:r>
          </a:p>
          <a:p>
            <a:pPr algn="ctr"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아이템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71670" y="2786058"/>
            <a:ext cx="97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이지윤</a:t>
            </a: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]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점수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및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랭킹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4" name="직선 연결선 73"/>
          <p:cNvCxnSpPr>
            <a:endCxn id="29" idx="0"/>
          </p:cNvCxnSpPr>
          <p:nvPr/>
        </p:nvCxnSpPr>
        <p:spPr>
          <a:xfrm rot="10800000" flipV="1">
            <a:off x="4636580" y="3861046"/>
            <a:ext cx="2037940" cy="648073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273095" y="521058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게임 완성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  <p:sp>
        <p:nvSpPr>
          <p:cNvPr id="86" name="AutoShape 4"/>
          <p:cNvSpPr>
            <a:spLocks noChangeArrowheads="1"/>
          </p:cNvSpPr>
          <p:nvPr/>
        </p:nvSpPr>
        <p:spPr bwMode="auto">
          <a:xfrm rot="16200000" flipV="1">
            <a:off x="5773168" y="5207910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산돌고딕 M" pitchFamily="18" charset="-127"/>
              <a:ea typeface="산돌고딕 M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900960" y="1993962"/>
            <a:ext cx="1080120" cy="0"/>
          </a:xfrm>
          <a:prstGeom prst="line">
            <a:avLst/>
          </a:prstGeom>
          <a:ln w="19050">
            <a:solidFill>
              <a:srgbClr val="0082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547664" y="1807082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테트리스</a:t>
            </a:r>
            <a:r>
              <a:rPr lang="en-US" altLang="ko-KR" sz="16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DX</a:t>
            </a:r>
            <a:endParaRPr lang="ko-KR" altLang="en-US" sz="16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04432" y="1628799"/>
            <a:ext cx="5724128" cy="708353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팀장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설계자 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김제헌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] : 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게임제안서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테트리스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 설계 및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헥심구현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아이탬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,GUI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디자인 및 </a:t>
            </a:r>
            <a:r>
              <a:rPr lang="en-US" altLang="ko-KR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bgm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동영상 및 최종 발표자료 준비 등등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역할분담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3851920" y="2564904"/>
            <a:ext cx="1512169" cy="1512168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995936" y="2492896"/>
            <a:ext cx="1296144" cy="1512168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12160" y="2564904"/>
            <a:ext cx="1296144" cy="1368152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6012160" y="2492896"/>
            <a:ext cx="1368153" cy="1584176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483768" y="2492896"/>
            <a:ext cx="648072" cy="1296144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1907704" y="2492896"/>
            <a:ext cx="576064" cy="1296144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1907704" y="3789040"/>
            <a:ext cx="129614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94971" y="4431248"/>
            <a:ext cx="2708877" cy="708353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초기에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게임구상할때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팀장을 제외한 팀원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명 모두 게임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게인프로젝트를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안만들었었다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469" y="1417893"/>
            <a:ext cx="2713363" cy="255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46469" y="1398811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결과 및 현실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실제역할분담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2603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012656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6286512" y="2214554"/>
            <a:ext cx="2500330" cy="2491136"/>
          </a:xfrm>
          <a:prstGeom prst="accentCallout2">
            <a:avLst>
              <a:gd name="adj1" fmla="val 8162"/>
              <a:gd name="adj2" fmla="val -2713"/>
              <a:gd name="adj3" fmla="val 8162"/>
              <a:gd name="adj4" fmla="val -16556"/>
              <a:gd name="adj5" fmla="val 66102"/>
              <a:gd name="adj6" fmla="val -28981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메인 화면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게임 이름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게임 시작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게임 방법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] or 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조작법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게임 기록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] or 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랭킹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옵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    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션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]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여건 되면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게임 종료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] 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등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…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835696" y="1643050"/>
            <a:ext cx="2521990" cy="357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850936" y="1655088"/>
            <a:ext cx="2584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GUI </a:t>
            </a:r>
            <a:r>
              <a:rPr lang="ko-KR" altLang="en-US" sz="1600" dirty="0" smtClean="0"/>
              <a:t>디자인  </a:t>
            </a:r>
            <a:r>
              <a:rPr lang="en-US" altLang="ko-KR" sz="1600" dirty="0" smtClean="0"/>
              <a:t>[</a:t>
            </a:r>
            <a:r>
              <a:rPr lang="ko-KR" altLang="en-US" sz="1600" dirty="0" smtClean="0"/>
              <a:t>담당 이규선</a:t>
            </a:r>
            <a:r>
              <a:rPr lang="en-US" altLang="ko-KR" sz="1600" dirty="0" smtClean="0"/>
              <a:t>]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143108" y="6357958"/>
            <a:ext cx="4164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누구나 쉽게 다가갈 수 있게 쉽고 간명하게</a:t>
            </a:r>
            <a:r>
              <a:rPr lang="en-US" altLang="ko-KR" sz="16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110661" y="6051798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GUI </a:t>
            </a:r>
            <a:r>
              <a:rPr lang="ko-KR" altLang="en-US" b="1" dirty="0" smtClean="0">
                <a:solidFill>
                  <a:schemeClr val="bg1"/>
                </a:solidFill>
              </a:rPr>
              <a:t>디자인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6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GUI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Text Box 2"/>
          <p:cNvSpPr txBox="1">
            <a:spLocks noChangeArrowheads="1"/>
          </p:cNvSpPr>
          <p:nvPr/>
        </p:nvSpPr>
        <p:spPr bwMode="auto">
          <a:xfrm>
            <a:off x="6744906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OPTION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Text Box 2"/>
          <p:cNvSpPr txBox="1">
            <a:spLocks noChangeArrowheads="1"/>
          </p:cNvSpPr>
          <p:nvPr/>
        </p:nvSpPr>
        <p:spPr bwMode="auto">
          <a:xfrm>
            <a:off x="7609002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BGM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GUI </a:t>
            </a: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디자인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34" name="그림 33" descr="테트리스-배경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4546" y="2214554"/>
            <a:ext cx="3413997" cy="3408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876752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58" name="타원 57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AutoShape 1"/>
          <p:cNvSpPr>
            <a:spLocks/>
          </p:cNvSpPr>
          <p:nvPr/>
        </p:nvSpPr>
        <p:spPr bwMode="auto">
          <a:xfrm rot="10800000">
            <a:off x="357158" y="4500570"/>
            <a:ext cx="2449835" cy="1152128"/>
          </a:xfrm>
          <a:prstGeom prst="accentCallout2">
            <a:avLst>
              <a:gd name="adj1" fmla="val 8162"/>
              <a:gd name="adj2" fmla="val -2713"/>
              <a:gd name="adj3" fmla="val 8162"/>
              <a:gd name="adj4" fmla="val -16556"/>
              <a:gd name="adj5" fmla="val 66102"/>
              <a:gd name="adj6" fmla="val -28981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6429388" y="1785926"/>
            <a:ext cx="2449835" cy="1152128"/>
          </a:xfrm>
          <a:prstGeom prst="accentCallout2">
            <a:avLst>
              <a:gd name="adj1" fmla="val 8162"/>
              <a:gd name="adj2" fmla="val -2713"/>
              <a:gd name="adj3" fmla="val 8162"/>
              <a:gd name="adj4" fmla="val -16556"/>
              <a:gd name="adj5" fmla="val 66102"/>
              <a:gd name="adj6" fmla="val -28981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테트리스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DX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를 더욱 흥미 진진하게 만들어 줄 아이템 기능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 smtClean="0">
                <a:latin typeface="돋움체" pitchFamily="49" charset="-127"/>
                <a:ea typeface="돋움체" pitchFamily="49" charset="-127"/>
                <a:cs typeface="굴림" pitchFamily="50" charset="-127"/>
              </a:rPr>
              <a:t>[</a:t>
            </a:r>
            <a:r>
              <a:rPr kumimoji="1" lang="ko-KR" altLang="en-US" sz="1600" dirty="0" smtClean="0">
                <a:latin typeface="돋움체" pitchFamily="49" charset="-127"/>
                <a:ea typeface="돋움체" pitchFamily="49" charset="-127"/>
                <a:cs typeface="굴림" pitchFamily="50" charset="-127"/>
              </a:rPr>
              <a:t>담당 </a:t>
            </a:r>
            <a:r>
              <a:rPr kumimoji="1" lang="ko-KR" altLang="en-US" sz="1600" dirty="0" err="1" smtClean="0">
                <a:latin typeface="돋움체" pitchFamily="49" charset="-127"/>
                <a:ea typeface="돋움체" pitchFamily="49" charset="-127"/>
                <a:cs typeface="굴림" pitchFamily="50" charset="-127"/>
              </a:rPr>
              <a:t>이원오</a:t>
            </a:r>
            <a:r>
              <a:rPr kumimoji="1" lang="en-US" altLang="ko-KR" sz="1600" dirty="0" smtClean="0">
                <a:latin typeface="돋움체" pitchFamily="49" charset="-127"/>
                <a:ea typeface="돋움체" pitchFamily="49" charset="-127"/>
                <a:cs typeface="굴림" pitchFamily="50" charset="-127"/>
              </a:rPr>
              <a:t>]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돋움체" pitchFamily="49" charset="-127"/>
              <a:ea typeface="돋움체" pitchFamily="49" charset="-127"/>
              <a:cs typeface="굴림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835697" y="1700808"/>
            <a:ext cx="1879047" cy="2994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785918" y="1643050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아이템 및 랭킹 구현</a:t>
            </a:r>
            <a:endParaRPr lang="en-US" altLang="ko-KR" sz="1600" dirty="0" smtClean="0"/>
          </a:p>
        </p:txBody>
      </p:sp>
      <p:sp>
        <p:nvSpPr>
          <p:cNvPr id="67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GUI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Text Box 2"/>
          <p:cNvSpPr txBox="1">
            <a:spLocks noChangeArrowheads="1"/>
          </p:cNvSpPr>
          <p:nvPr/>
        </p:nvSpPr>
        <p:spPr bwMode="auto">
          <a:xfrm>
            <a:off x="6744906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OPTION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Text Box 2"/>
          <p:cNvSpPr txBox="1">
            <a:spLocks noChangeArrowheads="1"/>
          </p:cNvSpPr>
          <p:nvPr/>
        </p:nvSpPr>
        <p:spPr bwMode="auto">
          <a:xfrm>
            <a:off x="7609002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BGM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395372"/>
            <a:ext cx="232192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아이템 및 랭킹 시스템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14546" y="6357958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게임의 재미와 몰입도 증가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10661" y="6051798"/>
            <a:ext cx="328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테트리스</a:t>
            </a:r>
            <a:r>
              <a:rPr lang="en-US" altLang="ko-KR" b="1" dirty="0" smtClean="0">
                <a:solidFill>
                  <a:schemeClr val="bg1"/>
                </a:solidFill>
              </a:rPr>
              <a:t>DX</a:t>
            </a:r>
            <a:r>
              <a:rPr lang="ko-KR" altLang="en-US" b="1" dirty="0" smtClean="0">
                <a:solidFill>
                  <a:schemeClr val="bg1"/>
                </a:solidFill>
              </a:rPr>
              <a:t>에 여러 기능 추가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6" name="그림 45" descr="테트리스 아이템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3240" y="2143116"/>
            <a:ext cx="2675581" cy="1428760"/>
          </a:xfrm>
          <a:prstGeom prst="rect">
            <a:avLst/>
          </a:prstGeom>
        </p:spPr>
      </p:pic>
      <p:pic>
        <p:nvPicPr>
          <p:cNvPr id="48" name="그림 47" descr="테트리스 랭킹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0430" y="3500438"/>
            <a:ext cx="1973698" cy="228599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8596" y="4500570"/>
            <a:ext cx="228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자신은 물론 다른 사람들의 순위 기록으로 경쟁심 상승</a:t>
            </a:r>
            <a:r>
              <a:rPr lang="en-US" altLang="ko-KR" dirty="0" smtClean="0"/>
              <a:t>!</a:t>
            </a:r>
          </a:p>
          <a:p>
            <a:r>
              <a:rPr lang="en-US" altLang="ko-KR" sz="1600" dirty="0" smtClean="0">
                <a:latin typeface="돋움체" pitchFamily="49" charset="-127"/>
                <a:ea typeface="돋움체" pitchFamily="49" charset="-127"/>
              </a:rPr>
              <a:t>[</a:t>
            </a:r>
            <a:r>
              <a:rPr lang="ko-KR" altLang="en-US" sz="1600" dirty="0" smtClean="0">
                <a:latin typeface="돋움체" pitchFamily="49" charset="-127"/>
                <a:ea typeface="돋움체" pitchFamily="49" charset="-127"/>
              </a:rPr>
              <a:t>담당 이지윤</a:t>
            </a:r>
            <a:r>
              <a:rPr lang="en-US" altLang="ko-KR" sz="1600" dirty="0" smtClean="0">
                <a:latin typeface="돋움체" pitchFamily="49" charset="-127"/>
                <a:ea typeface="돋움체" pitchFamily="49" charset="-127"/>
              </a:rPr>
              <a:t>]</a:t>
            </a:r>
            <a:endParaRPr lang="ko-KR" altLang="en-US" sz="1600" dirty="0">
              <a:latin typeface="돋움체" pitchFamily="49" charset="-127"/>
              <a:ea typeface="돋움체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60" name="Oval 9"/>
          <p:cNvSpPr>
            <a:spLocks noChangeArrowheads="1"/>
          </p:cNvSpPr>
          <p:nvPr/>
        </p:nvSpPr>
        <p:spPr bwMode="auto">
          <a:xfrm>
            <a:off x="7740848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1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62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63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4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71" name="타원 70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71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6"/>
          <p:cNvGrpSpPr>
            <a:grpSpLocks/>
          </p:cNvGrpSpPr>
          <p:nvPr/>
        </p:nvGrpSpPr>
        <p:grpSpPr bwMode="auto">
          <a:xfrm>
            <a:off x="1142976" y="3143248"/>
            <a:ext cx="1484562" cy="1008112"/>
            <a:chOff x="3592" y="1706"/>
            <a:chExt cx="726" cy="493"/>
          </a:xfrm>
        </p:grpSpPr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2513708" y="3140968"/>
            <a:ext cx="1008111" cy="10081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1" name="Oval 11"/>
          <p:cNvSpPr>
            <a:spLocks noChangeArrowheads="1"/>
          </p:cNvSpPr>
          <p:nvPr/>
        </p:nvSpPr>
        <p:spPr bwMode="auto">
          <a:xfrm>
            <a:off x="3643306" y="3143248"/>
            <a:ext cx="1008112" cy="10081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3407404" y="3345756"/>
            <a:ext cx="14845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올림푸스"/>
          <p:cNvPicPr>
            <a:picLocks noChangeAspect="1" noChangeArrowheads="1"/>
          </p:cNvPicPr>
          <p:nvPr/>
        </p:nvPicPr>
        <p:blipFill>
          <a:blip r:embed="rId8" cstate="print"/>
          <a:srcRect l="25992" r="25250"/>
          <a:stretch>
            <a:fillRect/>
          </a:stretch>
        </p:blipFill>
        <p:spPr bwMode="auto">
          <a:xfrm>
            <a:off x="4788693" y="3140968"/>
            <a:ext cx="2087563" cy="1079500"/>
          </a:xfrm>
          <a:prstGeom prst="rect">
            <a:avLst/>
          </a:prstGeom>
          <a:noFill/>
        </p:spPr>
      </p:pic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6849658" y="3170112"/>
            <a:ext cx="1008112" cy="10081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6572264" y="3357562"/>
            <a:ext cx="14845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BGM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선택</a:t>
            </a:r>
            <a:endParaRPr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43108" y="6357958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게임의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몰입도와</a:t>
            </a:r>
            <a:r>
              <a:rPr lang="ko-KR" altLang="en-US" sz="1600" dirty="0" smtClean="0">
                <a:solidFill>
                  <a:schemeClr val="bg1"/>
                </a:solidFill>
              </a:rPr>
              <a:t> 재미를 </a:t>
            </a:r>
            <a:r>
              <a:rPr lang="en-US" altLang="ko-KR" sz="1600" dirty="0" smtClean="0">
                <a:solidFill>
                  <a:schemeClr val="bg1"/>
                </a:solidFill>
              </a:rPr>
              <a:t>UP!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10661" y="605179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BGM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835696" y="1700809"/>
            <a:ext cx="3022056" cy="227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785918" y="1643050"/>
            <a:ext cx="3078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BGM </a:t>
            </a:r>
            <a:r>
              <a:rPr lang="ko-KR" altLang="en-US" sz="1600" dirty="0" smtClean="0"/>
              <a:t>구현 </a:t>
            </a:r>
            <a:r>
              <a:rPr lang="en-US" altLang="ko-KR" sz="1600" dirty="0" smtClean="0"/>
              <a:t>[</a:t>
            </a:r>
            <a:r>
              <a:rPr lang="ko-KR" altLang="en-US" sz="1600" dirty="0" smtClean="0"/>
              <a:t>담당 이규선</a:t>
            </a:r>
            <a:r>
              <a:rPr lang="en-US" altLang="ko-KR" sz="1600" dirty="0" smtClean="0"/>
              <a:t>]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GUI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6744906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OPTION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7609002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BGM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BGM </a:t>
            </a: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추가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1286176" y="3357562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LOGINSKA 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effectLst/>
              <a:latin typeface="+mn-ea"/>
            </a:endParaRPr>
          </a:p>
        </p:txBody>
      </p: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2428860" y="3357562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BRADINSKY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3571868" y="3357562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KARINKA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  <p:pic>
        <p:nvPicPr>
          <p:cNvPr id="50" name="02-LOGINSKA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9" cstate="print"/>
          <a:stretch>
            <a:fillRect/>
          </a:stretch>
        </p:blipFill>
        <p:spPr>
          <a:xfrm>
            <a:off x="1714480" y="3643314"/>
            <a:ext cx="304800" cy="304800"/>
          </a:xfrm>
          <a:prstGeom prst="rect">
            <a:avLst/>
          </a:prstGeom>
        </p:spPr>
      </p:pic>
      <p:grpSp>
        <p:nvGrpSpPr>
          <p:cNvPr id="51" name="Group 6"/>
          <p:cNvGrpSpPr>
            <a:grpSpLocks/>
          </p:cNvGrpSpPr>
          <p:nvPr/>
        </p:nvGrpSpPr>
        <p:grpSpPr bwMode="auto">
          <a:xfrm>
            <a:off x="0" y="3143248"/>
            <a:ext cx="1484562" cy="1008112"/>
            <a:chOff x="3592" y="1706"/>
            <a:chExt cx="726" cy="493"/>
          </a:xfrm>
        </p:grpSpPr>
        <p:sp>
          <p:nvSpPr>
            <p:cNvPr id="52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143200" y="3359842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TROIKA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effectLst/>
              <a:latin typeface="+mn-ea"/>
            </a:endParaRPr>
          </a:p>
        </p:txBody>
      </p:sp>
      <p:pic>
        <p:nvPicPr>
          <p:cNvPr id="55" name="03-BRADINSKY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10" cstate="print"/>
          <a:stretch>
            <a:fillRect/>
          </a:stretch>
        </p:blipFill>
        <p:spPr>
          <a:xfrm>
            <a:off x="2928926" y="3643314"/>
            <a:ext cx="304800" cy="304800"/>
          </a:xfrm>
          <a:prstGeom prst="rect">
            <a:avLst/>
          </a:prstGeom>
        </p:spPr>
      </p:pic>
      <p:pic>
        <p:nvPicPr>
          <p:cNvPr id="56" name="04-KARINKA.mp3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11" cstate="print"/>
          <a:stretch>
            <a:fillRect/>
          </a:stretch>
        </p:blipFill>
        <p:spPr>
          <a:xfrm>
            <a:off x="4000496" y="3643314"/>
            <a:ext cx="304800" cy="304800"/>
          </a:xfrm>
          <a:prstGeom prst="rect">
            <a:avLst/>
          </a:prstGeom>
        </p:spPr>
      </p:pic>
      <p:pic>
        <p:nvPicPr>
          <p:cNvPr id="65" name="05-TROIKA.mp3">
            <a:hlinkClick r:id="" action="ppaction://media"/>
          </p:cNvPr>
          <p:cNvPicPr>
            <a:picLocks noRot="1" noChangeAspect="1"/>
          </p:cNvPicPr>
          <p:nvPr>
            <a:audioFile r:link="rId4"/>
          </p:nvPr>
        </p:nvPicPr>
        <p:blipFill>
          <a:blip r:embed="rId12" cstate="print"/>
          <a:stretch>
            <a:fillRect/>
          </a:stretch>
        </p:blipFill>
        <p:spPr>
          <a:xfrm>
            <a:off x="571472" y="3643314"/>
            <a:ext cx="304800" cy="304800"/>
          </a:xfrm>
          <a:prstGeom prst="rect">
            <a:avLst/>
          </a:prstGeom>
        </p:spPr>
      </p:pic>
      <p:sp>
        <p:nvSpPr>
          <p:cNvPr id="66" name="곱셈 기호 65">
            <a:hlinkClick r:id="rId13" action="ppaction://hlinksldjump"/>
          </p:cNvPr>
          <p:cNvSpPr/>
          <p:nvPr/>
        </p:nvSpPr>
        <p:spPr>
          <a:xfrm>
            <a:off x="2143108" y="4714884"/>
            <a:ext cx="857256" cy="85725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1857356" y="2143116"/>
            <a:ext cx="4671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시각은 물론 게임에서 </a:t>
            </a:r>
            <a:r>
              <a:rPr lang="en-US" altLang="ko-KR" sz="1400" dirty="0" smtClean="0"/>
              <a:t>BGM</a:t>
            </a:r>
            <a:r>
              <a:rPr lang="ko-KR" altLang="en-US" sz="1400" dirty="0" smtClean="0"/>
              <a:t>이 빠질 수 없다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자신이 원하는 </a:t>
            </a:r>
            <a:r>
              <a:rPr lang="en-US" altLang="ko-KR" sz="1400" dirty="0" smtClean="0"/>
              <a:t>BGM</a:t>
            </a:r>
            <a:r>
              <a:rPr lang="ko-KR" altLang="en-US" sz="1400" dirty="0" smtClean="0"/>
              <a:t>을 골라서 선택할 수 있게 만들 계획</a:t>
            </a:r>
            <a:endParaRPr lang="ko-KR" alt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3143240" y="5143512"/>
            <a:ext cx="12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Sound off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09792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>
                <p:cTn id="4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51095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audio>
              <p:cMediaNode>
                <p:cTn id="5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74034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32025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audio>
              <p:cMediaNode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  <p:bldLst>
      <p:bldP spid="30" grpId="0" animBg="1"/>
      <p:bldP spid="31" grpId="0" animBg="1"/>
      <p:bldP spid="32" grpId="0"/>
      <p:bldP spid="36" grpId="0" animBg="1"/>
      <p:bldP spid="37" grpId="0"/>
      <p:bldP spid="35" grpId="0"/>
      <p:bldP spid="38" grpId="0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35496" y="395372"/>
            <a:ext cx="302433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모델링 </a:t>
            </a:r>
            <a:r>
              <a:rPr kumimoji="0"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: </a:t>
            </a: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시스템 다이어그램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9512" y="3356992"/>
            <a:ext cx="100811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Draw()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" name="직선 연결선 7"/>
          <p:cNvCxnSpPr>
            <a:stCxn id="7" idx="3"/>
            <a:endCxn id="13" idx="1"/>
          </p:cNvCxnSpPr>
          <p:nvPr/>
        </p:nvCxnSpPr>
        <p:spPr>
          <a:xfrm flipV="1">
            <a:off x="1187624" y="2037852"/>
            <a:ext cx="648072" cy="1512168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835696" y="1844824"/>
            <a:ext cx="172819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state=0 :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메인화면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7584" y="2852936"/>
            <a:ext cx="688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switch</a:t>
            </a:r>
            <a:endParaRPr lang="ko-KR" altLang="en-US" sz="1400" dirty="0"/>
          </a:p>
        </p:txBody>
      </p:sp>
      <p:cxnSp>
        <p:nvCxnSpPr>
          <p:cNvPr id="24" name="직선 연결선 23"/>
          <p:cNvCxnSpPr>
            <a:stCxn id="7" idx="3"/>
            <a:endCxn id="31" idx="1"/>
          </p:cNvCxnSpPr>
          <p:nvPr/>
        </p:nvCxnSpPr>
        <p:spPr>
          <a:xfrm flipV="1">
            <a:off x="1187624" y="2613916"/>
            <a:ext cx="504056" cy="936104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691680" y="2420888"/>
            <a:ext cx="2016224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state=1 :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GameStart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835696" y="3573016"/>
            <a:ext cx="172819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state=3 :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게임랭킹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35696" y="4149080"/>
            <a:ext cx="172819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state=4 :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게임옵션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35696" y="2996952"/>
            <a:ext cx="172819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state=2 :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게임설명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835696" y="4725144"/>
            <a:ext cx="172819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state=5 :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게임종료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1" name="직선 연결선 40"/>
          <p:cNvCxnSpPr>
            <a:stCxn id="7" idx="3"/>
            <a:endCxn id="37" idx="1"/>
          </p:cNvCxnSpPr>
          <p:nvPr/>
        </p:nvCxnSpPr>
        <p:spPr>
          <a:xfrm flipV="1">
            <a:off x="1187624" y="3189980"/>
            <a:ext cx="648072" cy="36004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7" idx="3"/>
            <a:endCxn id="35" idx="1"/>
          </p:cNvCxnSpPr>
          <p:nvPr/>
        </p:nvCxnSpPr>
        <p:spPr>
          <a:xfrm>
            <a:off x="1187624" y="3550020"/>
            <a:ext cx="648072" cy="216024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7" idx="3"/>
            <a:endCxn id="36" idx="1"/>
          </p:cNvCxnSpPr>
          <p:nvPr/>
        </p:nvCxnSpPr>
        <p:spPr>
          <a:xfrm>
            <a:off x="1187624" y="3550020"/>
            <a:ext cx="648072" cy="792088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7" idx="3"/>
            <a:endCxn id="40" idx="1"/>
          </p:cNvCxnSpPr>
          <p:nvPr/>
        </p:nvCxnSpPr>
        <p:spPr>
          <a:xfrm>
            <a:off x="1187624" y="3550020"/>
            <a:ext cx="648072" cy="1368152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31" idx="3"/>
            <a:endCxn id="66" idx="1"/>
          </p:cNvCxnSpPr>
          <p:nvPr/>
        </p:nvCxnSpPr>
        <p:spPr>
          <a:xfrm>
            <a:off x="3707904" y="2613916"/>
            <a:ext cx="288032" cy="22996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3995936" y="2204864"/>
            <a:ext cx="3168352" cy="864096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GameSetup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//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난이도에 따른 레벨 설정 구간</a:t>
            </a:r>
            <a:endParaRPr lang="ko-KR" altLang="en-US" sz="14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Background(); //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추가 배경화면</a:t>
            </a:r>
          </a:p>
          <a:p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GameImplementation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();//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게임 구현</a:t>
            </a:r>
          </a:p>
        </p:txBody>
      </p:sp>
      <p:cxnSp>
        <p:nvCxnSpPr>
          <p:cNvPr id="95" name="직선 연결선 94"/>
          <p:cNvCxnSpPr>
            <a:stCxn id="66" idx="2"/>
          </p:cNvCxnSpPr>
          <p:nvPr/>
        </p:nvCxnSpPr>
        <p:spPr>
          <a:xfrm>
            <a:off x="5580112" y="3068960"/>
            <a:ext cx="0" cy="864096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4716016" y="3212976"/>
            <a:ext cx="1656184" cy="79208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renderGrid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(); </a:t>
            </a:r>
          </a:p>
          <a:p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renderQueue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();</a:t>
            </a:r>
          </a:p>
          <a:p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tetrisStepDown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(); </a:t>
            </a:r>
            <a:endParaRPr lang="ko-KR" altLang="en-US" sz="1400" b="1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6372200" y="3429000"/>
            <a:ext cx="432048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6588224" y="3212976"/>
            <a:ext cx="172819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renderShadow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(); 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588224" y="3789040"/>
            <a:ext cx="172819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tetrisCheckMove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();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588224" y="4293096"/>
            <a:ext cx="172819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tetrisCheckRotate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5004048" y="4149080"/>
            <a:ext cx="115212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gridCheck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 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67944" y="4653136"/>
            <a:ext cx="1584176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switchFillColor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 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067944" y="5157192"/>
            <a:ext cx="115212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tetrisSave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 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940152" y="4797152"/>
            <a:ext cx="172819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renderGameOver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 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940152" y="5301208"/>
            <a:ext cx="864096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BLACK()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56648" y="5301207"/>
            <a:ext cx="864096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LEVEL()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14738" y="5710259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… </a:t>
            </a:r>
            <a:r>
              <a:rPr lang="ko-KR" altLang="en-US" sz="1400" dirty="0" smtClean="0"/>
              <a:t>등의 </a:t>
            </a:r>
            <a:r>
              <a:rPr lang="ko-KR" altLang="en-US" sz="1400" dirty="0" err="1" smtClean="0"/>
              <a:t>아이탬</a:t>
            </a:r>
            <a:r>
              <a:rPr lang="ko-KR" altLang="en-US" sz="1400" dirty="0" smtClean="0"/>
              <a:t> 함수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732835" y="590712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3174" y="2132856"/>
            <a:ext cx="3744416" cy="3384376"/>
          </a:xfrm>
          <a:prstGeom prst="roundRect">
            <a:avLst>
              <a:gd name="adj" fmla="val 4255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35696" y="1700808"/>
            <a:ext cx="2402389" cy="255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게임 실행화면 및 동영상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10661" y="6051798"/>
            <a:ext cx="142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테트리스</a:t>
            </a:r>
            <a:r>
              <a:rPr lang="en-US" altLang="ko-KR" b="1" dirty="0" smtClean="0">
                <a:solidFill>
                  <a:schemeClr val="bg1"/>
                </a:solidFill>
              </a:rPr>
              <a:t>DX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850936" y="1655088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잠시 감상하시죠</a:t>
            </a:r>
            <a:endParaRPr lang="en-US" altLang="ko-KR" sz="1600" dirty="0" smtClean="0"/>
          </a:p>
        </p:txBody>
      </p:sp>
      <p:pic>
        <p:nvPicPr>
          <p:cNvPr id="32" name="그림 31" descr="테트리스-배경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6632" y="2182433"/>
            <a:ext cx="3290735" cy="32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6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513</Words>
  <Application>Microsoft Office PowerPoint</Application>
  <PresentationFormat>화면 슬라이드 쇼(4:3)</PresentationFormat>
  <Paragraphs>147</Paragraphs>
  <Slides>12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굴림</vt:lpstr>
      <vt:lpstr>Arial</vt:lpstr>
      <vt:lpstr>돋움체</vt:lpstr>
      <vt:lpstr>맑은 고딕</vt:lpstr>
      <vt:lpstr>08서울남산체 B</vt:lpstr>
      <vt:lpstr>HY견고딕</vt:lpstr>
      <vt:lpstr>(한)문화방송</vt:lpstr>
      <vt:lpstr>휴먼둥근헤드라인</vt:lpstr>
      <vt:lpstr>궁서</vt:lpstr>
      <vt:lpstr>산돌고딕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이현주</dc:creator>
  <cp:lastModifiedBy>embeded</cp:lastModifiedBy>
  <cp:revision>328</cp:revision>
  <dcterms:created xsi:type="dcterms:W3CDTF">2010-09-30T04:54:40Z</dcterms:created>
  <dcterms:modified xsi:type="dcterms:W3CDTF">2013-06-22T07:03:34Z</dcterms:modified>
</cp:coreProperties>
</file>